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92" r:id="rId6"/>
    <p:sldId id="273" r:id="rId7"/>
    <p:sldId id="276" r:id="rId8"/>
    <p:sldId id="277" r:id="rId9"/>
    <p:sldId id="289" r:id="rId10"/>
    <p:sldId id="280" r:id="rId11"/>
    <p:sldId id="281" r:id="rId12"/>
    <p:sldId id="290" r:id="rId13"/>
    <p:sldId id="283" r:id="rId14"/>
    <p:sldId id="291" r:id="rId15"/>
  </p:sldIdLst>
  <p:sldSz cx="4330700" cy="4324350"/>
  <p:notesSz cx="4330700" cy="4324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13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ED7D"/>
    <a:srgbClr val="A3ED7D"/>
    <a:srgbClr val="59FFFF"/>
    <a:srgbClr val="59FFDB"/>
    <a:srgbClr val="08002A"/>
    <a:srgbClr val="B02663"/>
    <a:srgbClr val="303439"/>
    <a:srgbClr val="3F595D"/>
    <a:srgbClr val="F5F6F0"/>
    <a:srgbClr val="B34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30" autoAdjust="0"/>
  </p:normalViewPr>
  <p:slideViewPr>
    <p:cSldViewPr>
      <p:cViewPr varScale="1">
        <p:scale>
          <a:sx n="105" d="100"/>
          <a:sy n="105" d="100"/>
        </p:scale>
        <p:origin x="1772" y="56"/>
      </p:cViewPr>
      <p:guideLst>
        <p:guide orient="horz" pos="2880"/>
        <p:guide pos="13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2813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hamesh Thite" userId="d45a394744bdf7f1" providerId="LiveId" clId="{458E0FB2-C42C-4D04-B838-90E86A3AF4B9}"/>
    <pc:docChg chg="modSld">
      <pc:chgData name="Prathamesh Thite" userId="d45a394744bdf7f1" providerId="LiveId" clId="{458E0FB2-C42C-4D04-B838-90E86A3AF4B9}" dt="2023-03-06T05:37:37.093" v="1" actId="20577"/>
      <pc:docMkLst>
        <pc:docMk/>
      </pc:docMkLst>
      <pc:sldChg chg="modSp mod">
        <pc:chgData name="Prathamesh Thite" userId="d45a394744bdf7f1" providerId="LiveId" clId="{458E0FB2-C42C-4D04-B838-90E86A3AF4B9}" dt="2023-03-06T05:29:33.362" v="0" actId="20577"/>
        <pc:sldMkLst>
          <pc:docMk/>
          <pc:sldMk cId="1644919699" sldId="276"/>
        </pc:sldMkLst>
        <pc:spChg chg="mod">
          <ac:chgData name="Prathamesh Thite" userId="d45a394744bdf7f1" providerId="LiveId" clId="{458E0FB2-C42C-4D04-B838-90E86A3AF4B9}" dt="2023-03-06T05:29:33.362" v="0" actId="20577"/>
          <ac:spMkLst>
            <pc:docMk/>
            <pc:sldMk cId="1644919699" sldId="276"/>
            <ac:spMk id="2" creationId="{0B210D9D-D1DF-10E6-C195-599C03515525}"/>
          </ac:spMkLst>
        </pc:spChg>
      </pc:sldChg>
      <pc:sldChg chg="modSp mod">
        <pc:chgData name="Prathamesh Thite" userId="d45a394744bdf7f1" providerId="LiveId" clId="{458E0FB2-C42C-4D04-B838-90E86A3AF4B9}" dt="2023-03-06T05:37:37.093" v="1" actId="20577"/>
        <pc:sldMkLst>
          <pc:docMk/>
          <pc:sldMk cId="1905897402" sldId="290"/>
        </pc:sldMkLst>
        <pc:spChg chg="mod">
          <ac:chgData name="Prathamesh Thite" userId="d45a394744bdf7f1" providerId="LiveId" clId="{458E0FB2-C42C-4D04-B838-90E86A3AF4B9}" dt="2023-03-06T05:37:37.093" v="1" actId="20577"/>
          <ac:spMkLst>
            <pc:docMk/>
            <pc:sldMk cId="1905897402" sldId="290"/>
            <ac:spMk id="8" creationId="{5280C556-B3B5-447F-15FF-826CA388E9E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2E1320-DD8B-472D-9751-C389289C75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AFC4C-3610-4D75-AE93-03FA5C72E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C7B63-F801-4D74-865F-7F670C36BE94}" type="datetimeFigureOut">
              <a:rPr lang="en-US" smtClean="0"/>
              <a:t>3/6/2023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C6C0-FD6F-4C6D-8151-18E79E477D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96D8-F09F-4531-96B1-E2B55B5CF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BB2F8-4E27-4520-A417-71C7EDDDB6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40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E3419-058D-474D-9326-D2CE09EF6897}" type="datetimeFigureOut">
              <a:rPr lang="en-US" smtClean="0"/>
              <a:t>3/6/2023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5100" y="541338"/>
            <a:ext cx="1460500" cy="1458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3388" y="2081213"/>
            <a:ext cx="3463925" cy="1703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F0F43-6A9C-444E-9A88-CB3489A5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2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3">
    <p:bg>
      <p:bgPr>
        <a:gradFill>
          <a:gsLst>
            <a:gs pos="55000">
              <a:schemeClr val="accent2">
                <a:lumMod val="90000"/>
                <a:lumOff val="10000"/>
              </a:schemeClr>
            </a:gs>
            <a:gs pos="100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0CA076-1A44-2343-BBB3-B92196F52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5" t="30316" r="29977" b="5658"/>
          <a:stretch/>
        </p:blipFill>
        <p:spPr>
          <a:xfrm>
            <a:off x="-19050" y="12699"/>
            <a:ext cx="4330700" cy="4311651"/>
          </a:xfrm>
          <a:prstGeom prst="rect">
            <a:avLst/>
          </a:prstGeom>
          <a:gradFill>
            <a:gsLst>
              <a:gs pos="55000">
                <a:schemeClr val="accent2">
                  <a:lumMod val="90000"/>
                  <a:lumOff val="10000"/>
                </a:schemeClr>
              </a:gs>
              <a:gs pos="100000">
                <a:srgbClr val="08002A"/>
              </a:gs>
              <a:gs pos="0">
                <a:srgbClr val="B02663"/>
              </a:gs>
            </a:gsLst>
            <a:lin ang="5400000" scaled="1"/>
          </a:gra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C731B2-4E12-2744-B677-52BEBDB52115}"/>
              </a:ext>
            </a:extLst>
          </p:cNvPr>
          <p:cNvGrpSpPr/>
          <p:nvPr userDrawn="1"/>
        </p:nvGrpSpPr>
        <p:grpSpPr>
          <a:xfrm>
            <a:off x="50800" y="47626"/>
            <a:ext cx="4229100" cy="4229100"/>
            <a:chOff x="-741132" y="47625"/>
            <a:chExt cx="4229100" cy="4229100"/>
          </a:xfrm>
        </p:grpSpPr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7FA7C603-EA08-3440-B9FD-1FCDE961E942}"/>
                </a:ext>
              </a:extLst>
            </p:cNvPr>
            <p:cNvSpPr/>
            <p:nvPr userDrawn="1"/>
          </p:nvSpPr>
          <p:spPr>
            <a:xfrm>
              <a:off x="-466495" y="280867"/>
              <a:ext cx="3679825" cy="3679825"/>
            </a:xfrm>
            <a:prstGeom prst="ellipse">
              <a:avLst/>
            </a:prstGeom>
            <a:solidFill>
              <a:schemeClr val="accent2">
                <a:alpha val="8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0B8A56B-8965-F14C-91C8-F102DD7BEC02}"/>
                </a:ext>
              </a:extLst>
            </p:cNvPr>
            <p:cNvSpPr/>
            <p:nvPr userDrawn="1"/>
          </p:nvSpPr>
          <p:spPr>
            <a:xfrm>
              <a:off x="-741132" y="47625"/>
              <a:ext cx="4229100" cy="42291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764B4D-AFA4-8D4D-9E66-47A0952408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525"/>
            <a:ext cx="4330700" cy="4008510"/>
          </a:xfrm>
          <a:prstGeom prst="ellipse">
            <a:avLst/>
          </a:prstGeom>
          <a:ln>
            <a:noFill/>
          </a:ln>
          <a:effectLst>
            <a:softEdge rad="457200"/>
          </a:effectLst>
        </p:spPr>
      </p:pic>
      <p:sp>
        <p:nvSpPr>
          <p:cNvPr id="717" name="Text Placeholder 7">
            <a:extLst>
              <a:ext uri="{FF2B5EF4-FFF2-40B4-BE49-F238E27FC236}">
                <a16:creationId xmlns:a16="http://schemas.microsoft.com/office/drawing/2014/main" id="{6EB665E6-A19F-5F4A-A5C3-DC09C5CC16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748871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718" name="Title 3">
            <a:extLst>
              <a:ext uri="{FF2B5EF4-FFF2-40B4-BE49-F238E27FC236}">
                <a16:creationId xmlns:a16="http://schemas.microsoft.com/office/drawing/2014/main" id="{A368DB7F-94D7-F347-BB47-6E844BAB3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991748"/>
            <a:ext cx="3486816" cy="167389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 b="1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719" name="Text Placeholder 2">
            <a:extLst>
              <a:ext uri="{FF2B5EF4-FFF2-40B4-BE49-F238E27FC236}">
                <a16:creationId xmlns:a16="http://schemas.microsoft.com/office/drawing/2014/main" id="{05574D88-E2EF-1D4B-B7E0-74F788FCD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028038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M Cov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77AC060-79BC-1640-B8DC-7F217A76C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9" y="-13909"/>
            <a:ext cx="4330700" cy="43070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FA1945E-DC16-1F4B-B86A-19C23F3913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3736" y="3304737"/>
            <a:ext cx="2033718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100" b="0" cap="all" spc="6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6D1AD4A-BF49-E542-A43E-9877E78F61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5141" y="3534459"/>
            <a:ext cx="2050909" cy="228600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AD194846-E728-8E45-BD01-D154F4735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2218" y="2301585"/>
            <a:ext cx="2036754" cy="9904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lIns="0" tIns="0" rIns="0" bIns="0"/>
          <a:lstStyle>
            <a:lvl1pPr algn="ctr">
              <a:defRPr sz="3600" b="0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FB8700C-47E6-7946-9947-D578408B3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2168" t="28376" r="14018" b="30940"/>
          <a:stretch/>
        </p:blipFill>
        <p:spPr>
          <a:xfrm>
            <a:off x="0" y="0"/>
            <a:ext cx="4330700" cy="4307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1">
    <p:bg>
      <p:bgPr>
        <a:gradFill>
          <a:gsLst>
            <a:gs pos="69000">
              <a:srgbClr val="08002A"/>
            </a:gs>
            <a:gs pos="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DB2183-6457-C24B-8F78-CFA76E5BF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9387" y="-885825"/>
            <a:ext cx="5819258" cy="581072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softEdge rad="1270000"/>
          </a:effectLst>
        </p:spPr>
      </p:pic>
      <p:grpSp>
        <p:nvGrpSpPr>
          <p:cNvPr id="14" name="Graphic 2">
            <a:extLst>
              <a:ext uri="{FF2B5EF4-FFF2-40B4-BE49-F238E27FC236}">
                <a16:creationId xmlns:a16="http://schemas.microsoft.com/office/drawing/2014/main" id="{FACB5BF4-24BD-D342-9BCF-B54BA50D82AE}"/>
              </a:ext>
            </a:extLst>
          </p:cNvPr>
          <p:cNvGrpSpPr/>
          <p:nvPr userDrawn="1"/>
        </p:nvGrpSpPr>
        <p:grpSpPr>
          <a:xfrm>
            <a:off x="158573" y="785115"/>
            <a:ext cx="4013551" cy="2238749"/>
            <a:chOff x="140025" y="1604608"/>
            <a:chExt cx="2000206" cy="1115710"/>
          </a:xfrm>
          <a:noFill/>
          <a:effectLst>
            <a:glow rad="38100">
              <a:schemeClr val="accent3">
                <a:satMod val="175000"/>
                <a:alpha val="53000"/>
              </a:schemeClr>
            </a:glow>
          </a:effectLst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10A7AEB-6D0F-EE48-ACB4-3583229B8D83}"/>
                </a:ext>
              </a:extLst>
            </p:cNvPr>
            <p:cNvSpPr/>
            <p:nvPr/>
          </p:nvSpPr>
          <p:spPr>
            <a:xfrm>
              <a:off x="140025" y="1997573"/>
              <a:ext cx="49658" cy="329779"/>
            </a:xfrm>
            <a:custGeom>
              <a:avLst/>
              <a:gdLst>
                <a:gd name="connsiteX0" fmla="*/ 24829 w 49658"/>
                <a:gd name="connsiteY0" fmla="*/ 0 h 329779"/>
                <a:gd name="connsiteX1" fmla="*/ 24829 w 49658"/>
                <a:gd name="connsiteY1" fmla="*/ 0 h 329779"/>
                <a:gd name="connsiteX2" fmla="*/ 49659 w 49658"/>
                <a:gd name="connsiteY2" fmla="*/ 24813 h 329779"/>
                <a:gd name="connsiteX3" fmla="*/ 49659 w 49658"/>
                <a:gd name="connsiteY3" fmla="*/ 304967 h 329779"/>
                <a:gd name="connsiteX4" fmla="*/ 24829 w 49658"/>
                <a:gd name="connsiteY4" fmla="*/ 329779 h 329779"/>
                <a:gd name="connsiteX5" fmla="*/ 24829 w 49658"/>
                <a:gd name="connsiteY5" fmla="*/ 329779 h 329779"/>
                <a:gd name="connsiteX6" fmla="*/ 0 w 49658"/>
                <a:gd name="connsiteY6" fmla="*/ 304967 h 329779"/>
                <a:gd name="connsiteX7" fmla="*/ 0 w 49658"/>
                <a:gd name="connsiteY7" fmla="*/ 24813 h 329779"/>
                <a:gd name="connsiteX8" fmla="*/ 24829 w 49658"/>
                <a:gd name="connsiteY8" fmla="*/ 0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32977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304967"/>
                  </a:lnTo>
                  <a:cubicBezTo>
                    <a:pt x="49659" y="318671"/>
                    <a:pt x="38543" y="329779"/>
                    <a:pt x="24829" y="329779"/>
                  </a:cubicBezTo>
                  <a:lnTo>
                    <a:pt x="24829" y="329779"/>
                  </a:lnTo>
                  <a:cubicBezTo>
                    <a:pt x="11115" y="329779"/>
                    <a:pt x="0" y="318671"/>
                    <a:pt x="0" y="304967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980DE63-1D85-7342-907D-18EBA55117E2}"/>
                </a:ext>
              </a:extLst>
            </p:cNvPr>
            <p:cNvSpPr/>
            <p:nvPr/>
          </p:nvSpPr>
          <p:spPr>
            <a:xfrm>
              <a:off x="254789" y="1910440"/>
              <a:ext cx="49658" cy="504190"/>
            </a:xfrm>
            <a:custGeom>
              <a:avLst/>
              <a:gdLst>
                <a:gd name="connsiteX0" fmla="*/ 24829 w 49658"/>
                <a:gd name="connsiteY0" fmla="*/ 0 h 504190"/>
                <a:gd name="connsiteX1" fmla="*/ 24829 w 49658"/>
                <a:gd name="connsiteY1" fmla="*/ 0 h 504190"/>
                <a:gd name="connsiteX2" fmla="*/ 49659 w 49658"/>
                <a:gd name="connsiteY2" fmla="*/ 24813 h 504190"/>
                <a:gd name="connsiteX3" fmla="*/ 49659 w 49658"/>
                <a:gd name="connsiteY3" fmla="*/ 479378 h 504190"/>
                <a:gd name="connsiteX4" fmla="*/ 24829 w 49658"/>
                <a:gd name="connsiteY4" fmla="*/ 504190 h 504190"/>
                <a:gd name="connsiteX5" fmla="*/ 24829 w 49658"/>
                <a:gd name="connsiteY5" fmla="*/ 504190 h 504190"/>
                <a:gd name="connsiteX6" fmla="*/ 0 w 49658"/>
                <a:gd name="connsiteY6" fmla="*/ 479378 h 504190"/>
                <a:gd name="connsiteX7" fmla="*/ 0 w 49658"/>
                <a:gd name="connsiteY7" fmla="*/ 24669 h 504190"/>
                <a:gd name="connsiteX8" fmla="*/ 24829 w 49658"/>
                <a:gd name="connsiteY8" fmla="*/ 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0419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9378"/>
                  </a:lnTo>
                  <a:cubicBezTo>
                    <a:pt x="49659" y="493082"/>
                    <a:pt x="38543" y="504190"/>
                    <a:pt x="24829" y="504190"/>
                  </a:cubicBezTo>
                  <a:lnTo>
                    <a:pt x="24829" y="504190"/>
                  </a:lnTo>
                  <a:cubicBezTo>
                    <a:pt x="11115" y="504190"/>
                    <a:pt x="0" y="493082"/>
                    <a:pt x="0" y="479378"/>
                  </a:cubicBezTo>
                  <a:lnTo>
                    <a:pt x="0" y="24669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60279C-04BE-704D-9F3C-3B51A63D9E56}"/>
                </a:ext>
              </a:extLst>
            </p:cNvPr>
            <p:cNvSpPr/>
            <p:nvPr/>
          </p:nvSpPr>
          <p:spPr>
            <a:xfrm>
              <a:off x="369408" y="1753340"/>
              <a:ext cx="49658" cy="818101"/>
            </a:xfrm>
            <a:custGeom>
              <a:avLst/>
              <a:gdLst>
                <a:gd name="connsiteX0" fmla="*/ 24829 w 49658"/>
                <a:gd name="connsiteY0" fmla="*/ 0 h 818101"/>
                <a:gd name="connsiteX1" fmla="*/ 24829 w 49658"/>
                <a:gd name="connsiteY1" fmla="*/ 0 h 818101"/>
                <a:gd name="connsiteX2" fmla="*/ 49659 w 49658"/>
                <a:gd name="connsiteY2" fmla="*/ 24813 h 818101"/>
                <a:gd name="connsiteX3" fmla="*/ 49659 w 49658"/>
                <a:gd name="connsiteY3" fmla="*/ 793288 h 818101"/>
                <a:gd name="connsiteX4" fmla="*/ 24829 w 49658"/>
                <a:gd name="connsiteY4" fmla="*/ 818101 h 818101"/>
                <a:gd name="connsiteX5" fmla="*/ 24829 w 49658"/>
                <a:gd name="connsiteY5" fmla="*/ 818101 h 818101"/>
                <a:gd name="connsiteX6" fmla="*/ 0 w 49658"/>
                <a:gd name="connsiteY6" fmla="*/ 793288 h 818101"/>
                <a:gd name="connsiteX7" fmla="*/ 0 w 49658"/>
                <a:gd name="connsiteY7" fmla="*/ 24813 h 818101"/>
                <a:gd name="connsiteX8" fmla="*/ 24829 w 49658"/>
                <a:gd name="connsiteY8" fmla="*/ 0 h 81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1810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93288"/>
                  </a:lnTo>
                  <a:cubicBezTo>
                    <a:pt x="49659" y="806993"/>
                    <a:pt x="38543" y="818101"/>
                    <a:pt x="24829" y="818101"/>
                  </a:cubicBezTo>
                  <a:lnTo>
                    <a:pt x="24829" y="818101"/>
                  </a:lnTo>
                  <a:cubicBezTo>
                    <a:pt x="11115" y="818101"/>
                    <a:pt x="0" y="806993"/>
                    <a:pt x="0" y="793288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642553D-EBDE-BD42-9DAE-AE1B699580B9}"/>
                </a:ext>
              </a:extLst>
            </p:cNvPr>
            <p:cNvSpPr/>
            <p:nvPr/>
          </p:nvSpPr>
          <p:spPr>
            <a:xfrm>
              <a:off x="484172" y="1643847"/>
              <a:ext cx="49658" cy="1037232"/>
            </a:xfrm>
            <a:custGeom>
              <a:avLst/>
              <a:gdLst>
                <a:gd name="connsiteX0" fmla="*/ 24829 w 49658"/>
                <a:gd name="connsiteY0" fmla="*/ 0 h 1037232"/>
                <a:gd name="connsiteX1" fmla="*/ 24829 w 49658"/>
                <a:gd name="connsiteY1" fmla="*/ 0 h 1037232"/>
                <a:gd name="connsiteX2" fmla="*/ 49659 w 49658"/>
                <a:gd name="connsiteY2" fmla="*/ 24813 h 1037232"/>
                <a:gd name="connsiteX3" fmla="*/ 49659 w 49658"/>
                <a:gd name="connsiteY3" fmla="*/ 1012420 h 1037232"/>
                <a:gd name="connsiteX4" fmla="*/ 24829 w 49658"/>
                <a:gd name="connsiteY4" fmla="*/ 1037233 h 1037232"/>
                <a:gd name="connsiteX5" fmla="*/ 24829 w 49658"/>
                <a:gd name="connsiteY5" fmla="*/ 1037233 h 1037232"/>
                <a:gd name="connsiteX6" fmla="*/ 0 w 49658"/>
                <a:gd name="connsiteY6" fmla="*/ 1012420 h 1037232"/>
                <a:gd name="connsiteX7" fmla="*/ 0 w 49658"/>
                <a:gd name="connsiteY7" fmla="*/ 24813 h 1037232"/>
                <a:gd name="connsiteX8" fmla="*/ 24829 w 49658"/>
                <a:gd name="connsiteY8" fmla="*/ 0 h 103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3723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12420"/>
                  </a:lnTo>
                  <a:cubicBezTo>
                    <a:pt x="49659" y="1026125"/>
                    <a:pt x="38543" y="1037233"/>
                    <a:pt x="24829" y="1037233"/>
                  </a:cubicBezTo>
                  <a:lnTo>
                    <a:pt x="24829" y="1037233"/>
                  </a:lnTo>
                  <a:cubicBezTo>
                    <a:pt x="11115" y="1037233"/>
                    <a:pt x="0" y="1026125"/>
                    <a:pt x="0" y="101242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19EF7DE-A013-3A4C-9A56-EDAC99A7EEF3}"/>
                </a:ext>
              </a:extLst>
            </p:cNvPr>
            <p:cNvSpPr/>
            <p:nvPr/>
          </p:nvSpPr>
          <p:spPr>
            <a:xfrm>
              <a:off x="598935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94D337-2709-4F4B-A1DA-C47ABC0D5AAE}"/>
                </a:ext>
              </a:extLst>
            </p:cNvPr>
            <p:cNvSpPr/>
            <p:nvPr/>
          </p:nvSpPr>
          <p:spPr>
            <a:xfrm>
              <a:off x="713699" y="1815372"/>
              <a:ext cx="49658" cy="694181"/>
            </a:xfrm>
            <a:custGeom>
              <a:avLst/>
              <a:gdLst>
                <a:gd name="connsiteX0" fmla="*/ 24829 w 49658"/>
                <a:gd name="connsiteY0" fmla="*/ 0 h 694181"/>
                <a:gd name="connsiteX1" fmla="*/ 24829 w 49658"/>
                <a:gd name="connsiteY1" fmla="*/ 0 h 694181"/>
                <a:gd name="connsiteX2" fmla="*/ 49659 w 49658"/>
                <a:gd name="connsiteY2" fmla="*/ 24813 h 694181"/>
                <a:gd name="connsiteX3" fmla="*/ 49659 w 49658"/>
                <a:gd name="connsiteY3" fmla="*/ 669369 h 694181"/>
                <a:gd name="connsiteX4" fmla="*/ 24829 w 49658"/>
                <a:gd name="connsiteY4" fmla="*/ 694181 h 694181"/>
                <a:gd name="connsiteX5" fmla="*/ 24829 w 49658"/>
                <a:gd name="connsiteY5" fmla="*/ 694181 h 694181"/>
                <a:gd name="connsiteX6" fmla="*/ 0 w 49658"/>
                <a:gd name="connsiteY6" fmla="*/ 669369 h 694181"/>
                <a:gd name="connsiteX7" fmla="*/ 0 w 49658"/>
                <a:gd name="connsiteY7" fmla="*/ 24813 h 694181"/>
                <a:gd name="connsiteX8" fmla="*/ 24829 w 49658"/>
                <a:gd name="connsiteY8" fmla="*/ 0 h 69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6941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669369"/>
                  </a:lnTo>
                  <a:cubicBezTo>
                    <a:pt x="49659" y="683073"/>
                    <a:pt x="38543" y="694181"/>
                    <a:pt x="24829" y="694181"/>
                  </a:cubicBezTo>
                  <a:lnTo>
                    <a:pt x="24829" y="694181"/>
                  </a:lnTo>
                  <a:cubicBezTo>
                    <a:pt x="11115" y="694181"/>
                    <a:pt x="0" y="683073"/>
                    <a:pt x="0" y="669369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2557A8F-0410-2048-96C8-8F64112924CC}"/>
                </a:ext>
              </a:extLst>
            </p:cNvPr>
            <p:cNvSpPr/>
            <p:nvPr/>
          </p:nvSpPr>
          <p:spPr>
            <a:xfrm>
              <a:off x="828462" y="1668659"/>
              <a:ext cx="49658" cy="987607"/>
            </a:xfrm>
            <a:custGeom>
              <a:avLst/>
              <a:gdLst>
                <a:gd name="connsiteX0" fmla="*/ 24829 w 49658"/>
                <a:gd name="connsiteY0" fmla="*/ 0 h 987607"/>
                <a:gd name="connsiteX1" fmla="*/ 24829 w 49658"/>
                <a:gd name="connsiteY1" fmla="*/ 0 h 987607"/>
                <a:gd name="connsiteX2" fmla="*/ 49659 w 49658"/>
                <a:gd name="connsiteY2" fmla="*/ 24813 h 987607"/>
                <a:gd name="connsiteX3" fmla="*/ 49659 w 49658"/>
                <a:gd name="connsiteY3" fmla="*/ 962795 h 987607"/>
                <a:gd name="connsiteX4" fmla="*/ 24829 w 49658"/>
                <a:gd name="connsiteY4" fmla="*/ 987607 h 987607"/>
                <a:gd name="connsiteX5" fmla="*/ 24829 w 49658"/>
                <a:gd name="connsiteY5" fmla="*/ 987607 h 987607"/>
                <a:gd name="connsiteX6" fmla="*/ 0 w 49658"/>
                <a:gd name="connsiteY6" fmla="*/ 962795 h 987607"/>
                <a:gd name="connsiteX7" fmla="*/ 0 w 49658"/>
                <a:gd name="connsiteY7" fmla="*/ 24813 h 987607"/>
                <a:gd name="connsiteX8" fmla="*/ 24829 w 49658"/>
                <a:gd name="connsiteY8" fmla="*/ 0 h 9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876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62795"/>
                  </a:lnTo>
                  <a:cubicBezTo>
                    <a:pt x="49659" y="976499"/>
                    <a:pt x="38543" y="987607"/>
                    <a:pt x="24829" y="987607"/>
                  </a:cubicBezTo>
                  <a:lnTo>
                    <a:pt x="24829" y="987607"/>
                  </a:lnTo>
                  <a:cubicBezTo>
                    <a:pt x="11115" y="987607"/>
                    <a:pt x="0" y="976499"/>
                    <a:pt x="0" y="962795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862520B-B4F2-DE4C-BE0C-C3334A5DED00}"/>
                </a:ext>
              </a:extLst>
            </p:cNvPr>
            <p:cNvSpPr/>
            <p:nvPr/>
          </p:nvSpPr>
          <p:spPr>
            <a:xfrm>
              <a:off x="943082" y="1747137"/>
              <a:ext cx="49658" cy="830507"/>
            </a:xfrm>
            <a:custGeom>
              <a:avLst/>
              <a:gdLst>
                <a:gd name="connsiteX0" fmla="*/ 24829 w 49658"/>
                <a:gd name="connsiteY0" fmla="*/ 0 h 830507"/>
                <a:gd name="connsiteX1" fmla="*/ 24829 w 49658"/>
                <a:gd name="connsiteY1" fmla="*/ 0 h 830507"/>
                <a:gd name="connsiteX2" fmla="*/ 49659 w 49658"/>
                <a:gd name="connsiteY2" fmla="*/ 24813 h 830507"/>
                <a:gd name="connsiteX3" fmla="*/ 49659 w 49658"/>
                <a:gd name="connsiteY3" fmla="*/ 805695 h 830507"/>
                <a:gd name="connsiteX4" fmla="*/ 24829 w 49658"/>
                <a:gd name="connsiteY4" fmla="*/ 830508 h 830507"/>
                <a:gd name="connsiteX5" fmla="*/ 24829 w 49658"/>
                <a:gd name="connsiteY5" fmla="*/ 830508 h 830507"/>
                <a:gd name="connsiteX6" fmla="*/ 0 w 49658"/>
                <a:gd name="connsiteY6" fmla="*/ 805695 h 830507"/>
                <a:gd name="connsiteX7" fmla="*/ 0 w 49658"/>
                <a:gd name="connsiteY7" fmla="*/ 24813 h 830507"/>
                <a:gd name="connsiteX8" fmla="*/ 24829 w 49658"/>
                <a:gd name="connsiteY8" fmla="*/ 0 h 8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305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05695"/>
                  </a:lnTo>
                  <a:cubicBezTo>
                    <a:pt x="49659" y="819400"/>
                    <a:pt x="38543" y="830508"/>
                    <a:pt x="24829" y="830508"/>
                  </a:cubicBezTo>
                  <a:lnTo>
                    <a:pt x="24829" y="830508"/>
                  </a:lnTo>
                  <a:cubicBezTo>
                    <a:pt x="11115" y="830508"/>
                    <a:pt x="0" y="819400"/>
                    <a:pt x="0" y="805695"/>
                  </a:cubicBezTo>
                  <a:lnTo>
                    <a:pt x="0" y="24813"/>
                  </a:lnTo>
                  <a:cubicBezTo>
                    <a:pt x="144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D9604F9-9793-1D45-A601-EA6EAA0BF974}"/>
                </a:ext>
              </a:extLst>
            </p:cNvPr>
            <p:cNvSpPr/>
            <p:nvPr/>
          </p:nvSpPr>
          <p:spPr>
            <a:xfrm>
              <a:off x="1057845" y="1693472"/>
              <a:ext cx="49658" cy="937981"/>
            </a:xfrm>
            <a:custGeom>
              <a:avLst/>
              <a:gdLst>
                <a:gd name="connsiteX0" fmla="*/ 24829 w 49658"/>
                <a:gd name="connsiteY0" fmla="*/ 0 h 937981"/>
                <a:gd name="connsiteX1" fmla="*/ 24829 w 49658"/>
                <a:gd name="connsiteY1" fmla="*/ 0 h 937981"/>
                <a:gd name="connsiteX2" fmla="*/ 49659 w 49658"/>
                <a:gd name="connsiteY2" fmla="*/ 24813 h 937981"/>
                <a:gd name="connsiteX3" fmla="*/ 49659 w 49658"/>
                <a:gd name="connsiteY3" fmla="*/ 913169 h 937981"/>
                <a:gd name="connsiteX4" fmla="*/ 24829 w 49658"/>
                <a:gd name="connsiteY4" fmla="*/ 937982 h 937981"/>
                <a:gd name="connsiteX5" fmla="*/ 24829 w 49658"/>
                <a:gd name="connsiteY5" fmla="*/ 937982 h 937981"/>
                <a:gd name="connsiteX6" fmla="*/ 0 w 49658"/>
                <a:gd name="connsiteY6" fmla="*/ 913169 h 937981"/>
                <a:gd name="connsiteX7" fmla="*/ 0 w 49658"/>
                <a:gd name="connsiteY7" fmla="*/ 24813 h 937981"/>
                <a:gd name="connsiteX8" fmla="*/ 24829 w 49658"/>
                <a:gd name="connsiteY8" fmla="*/ 0 h 93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379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13169"/>
                  </a:lnTo>
                  <a:cubicBezTo>
                    <a:pt x="49659" y="926874"/>
                    <a:pt x="38543" y="937982"/>
                    <a:pt x="24829" y="937982"/>
                  </a:cubicBezTo>
                  <a:lnTo>
                    <a:pt x="24829" y="937982"/>
                  </a:lnTo>
                  <a:cubicBezTo>
                    <a:pt x="11115" y="937982"/>
                    <a:pt x="0" y="926874"/>
                    <a:pt x="0" y="913169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6D9118D-0D98-BC40-8E4B-EBE28D919303}"/>
                </a:ext>
              </a:extLst>
            </p:cNvPr>
            <p:cNvSpPr/>
            <p:nvPr/>
          </p:nvSpPr>
          <p:spPr>
            <a:xfrm>
              <a:off x="1172609" y="1604608"/>
              <a:ext cx="49658" cy="1115710"/>
            </a:xfrm>
            <a:custGeom>
              <a:avLst/>
              <a:gdLst>
                <a:gd name="connsiteX0" fmla="*/ 24829 w 49658"/>
                <a:gd name="connsiteY0" fmla="*/ 0 h 1115710"/>
                <a:gd name="connsiteX1" fmla="*/ 24829 w 49658"/>
                <a:gd name="connsiteY1" fmla="*/ 0 h 1115710"/>
                <a:gd name="connsiteX2" fmla="*/ 49659 w 49658"/>
                <a:gd name="connsiteY2" fmla="*/ 24813 h 1115710"/>
                <a:gd name="connsiteX3" fmla="*/ 49659 w 49658"/>
                <a:gd name="connsiteY3" fmla="*/ 1090898 h 1115710"/>
                <a:gd name="connsiteX4" fmla="*/ 24829 w 49658"/>
                <a:gd name="connsiteY4" fmla="*/ 1115711 h 1115710"/>
                <a:gd name="connsiteX5" fmla="*/ 24829 w 49658"/>
                <a:gd name="connsiteY5" fmla="*/ 1115711 h 1115710"/>
                <a:gd name="connsiteX6" fmla="*/ 0 w 49658"/>
                <a:gd name="connsiteY6" fmla="*/ 1090898 h 1115710"/>
                <a:gd name="connsiteX7" fmla="*/ 0 w 49658"/>
                <a:gd name="connsiteY7" fmla="*/ 24813 h 1115710"/>
                <a:gd name="connsiteX8" fmla="*/ 24829 w 49658"/>
                <a:gd name="connsiteY8" fmla="*/ 0 h 111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11571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90898"/>
                  </a:lnTo>
                  <a:cubicBezTo>
                    <a:pt x="49659" y="1104603"/>
                    <a:pt x="38543" y="1115711"/>
                    <a:pt x="24829" y="1115711"/>
                  </a:cubicBezTo>
                  <a:lnTo>
                    <a:pt x="24829" y="1115711"/>
                  </a:lnTo>
                  <a:cubicBezTo>
                    <a:pt x="11115" y="1115711"/>
                    <a:pt x="0" y="1104603"/>
                    <a:pt x="0" y="1090898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9D5D4DB-5685-354C-A48B-A055DD246A4D}"/>
                </a:ext>
              </a:extLst>
            </p:cNvPr>
            <p:cNvSpPr/>
            <p:nvPr/>
          </p:nvSpPr>
          <p:spPr>
            <a:xfrm>
              <a:off x="1287372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D4C8E4D-C6FB-384F-B6BE-3C4E7A4DD012}"/>
                </a:ext>
              </a:extLst>
            </p:cNvPr>
            <p:cNvSpPr/>
            <p:nvPr/>
          </p:nvSpPr>
          <p:spPr>
            <a:xfrm>
              <a:off x="1402136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5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8D61B65-513F-9E4D-B762-61E5AB9441EB}"/>
                </a:ext>
              </a:extLst>
            </p:cNvPr>
            <p:cNvSpPr/>
            <p:nvPr/>
          </p:nvSpPr>
          <p:spPr>
            <a:xfrm>
              <a:off x="1516899" y="1662456"/>
              <a:ext cx="49658" cy="1000013"/>
            </a:xfrm>
            <a:custGeom>
              <a:avLst/>
              <a:gdLst>
                <a:gd name="connsiteX0" fmla="*/ 24829 w 49658"/>
                <a:gd name="connsiteY0" fmla="*/ 0 h 1000013"/>
                <a:gd name="connsiteX1" fmla="*/ 24829 w 49658"/>
                <a:gd name="connsiteY1" fmla="*/ 0 h 1000013"/>
                <a:gd name="connsiteX2" fmla="*/ 49659 w 49658"/>
                <a:gd name="connsiteY2" fmla="*/ 24813 h 1000013"/>
                <a:gd name="connsiteX3" fmla="*/ 49659 w 49658"/>
                <a:gd name="connsiteY3" fmla="*/ 975201 h 1000013"/>
                <a:gd name="connsiteX4" fmla="*/ 24829 w 49658"/>
                <a:gd name="connsiteY4" fmla="*/ 1000014 h 1000013"/>
                <a:gd name="connsiteX5" fmla="*/ 24829 w 49658"/>
                <a:gd name="connsiteY5" fmla="*/ 1000014 h 1000013"/>
                <a:gd name="connsiteX6" fmla="*/ 0 w 49658"/>
                <a:gd name="connsiteY6" fmla="*/ 975201 h 1000013"/>
                <a:gd name="connsiteX7" fmla="*/ 0 w 49658"/>
                <a:gd name="connsiteY7" fmla="*/ 24813 h 1000013"/>
                <a:gd name="connsiteX8" fmla="*/ 24829 w 49658"/>
                <a:gd name="connsiteY8" fmla="*/ 0 h 10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00013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75201"/>
                  </a:lnTo>
                  <a:cubicBezTo>
                    <a:pt x="49659" y="988906"/>
                    <a:pt x="38543" y="1000014"/>
                    <a:pt x="24829" y="1000014"/>
                  </a:cubicBezTo>
                  <a:lnTo>
                    <a:pt x="24829" y="1000014"/>
                  </a:lnTo>
                  <a:cubicBezTo>
                    <a:pt x="11115" y="1000014"/>
                    <a:pt x="0" y="988906"/>
                    <a:pt x="0" y="975201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4F015AF-956F-6142-9E2E-15EE93546A2A}"/>
                </a:ext>
              </a:extLst>
            </p:cNvPr>
            <p:cNvSpPr/>
            <p:nvPr/>
          </p:nvSpPr>
          <p:spPr>
            <a:xfrm>
              <a:off x="1631518" y="1873221"/>
              <a:ext cx="49658" cy="578484"/>
            </a:xfrm>
            <a:custGeom>
              <a:avLst/>
              <a:gdLst>
                <a:gd name="connsiteX0" fmla="*/ 24829 w 49658"/>
                <a:gd name="connsiteY0" fmla="*/ 0 h 578484"/>
                <a:gd name="connsiteX1" fmla="*/ 24829 w 49658"/>
                <a:gd name="connsiteY1" fmla="*/ 0 h 578484"/>
                <a:gd name="connsiteX2" fmla="*/ 49659 w 49658"/>
                <a:gd name="connsiteY2" fmla="*/ 24813 h 578484"/>
                <a:gd name="connsiteX3" fmla="*/ 49659 w 49658"/>
                <a:gd name="connsiteY3" fmla="*/ 553672 h 578484"/>
                <a:gd name="connsiteX4" fmla="*/ 24829 w 49658"/>
                <a:gd name="connsiteY4" fmla="*/ 578485 h 578484"/>
                <a:gd name="connsiteX5" fmla="*/ 24829 w 49658"/>
                <a:gd name="connsiteY5" fmla="*/ 578485 h 578484"/>
                <a:gd name="connsiteX6" fmla="*/ 0 w 49658"/>
                <a:gd name="connsiteY6" fmla="*/ 553672 h 578484"/>
                <a:gd name="connsiteX7" fmla="*/ 0 w 49658"/>
                <a:gd name="connsiteY7" fmla="*/ 24813 h 578484"/>
                <a:gd name="connsiteX8" fmla="*/ 24829 w 49658"/>
                <a:gd name="connsiteY8" fmla="*/ 0 h 57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78484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553672"/>
                  </a:lnTo>
                  <a:cubicBezTo>
                    <a:pt x="49659" y="567377"/>
                    <a:pt x="38543" y="578485"/>
                    <a:pt x="24829" y="578485"/>
                  </a:cubicBezTo>
                  <a:lnTo>
                    <a:pt x="24829" y="578485"/>
                  </a:lnTo>
                  <a:cubicBezTo>
                    <a:pt x="11116" y="578485"/>
                    <a:pt x="0" y="567377"/>
                    <a:pt x="0" y="553672"/>
                  </a:cubicBezTo>
                  <a:lnTo>
                    <a:pt x="0" y="24813"/>
                  </a:lnTo>
                  <a:cubicBezTo>
                    <a:pt x="144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2F3F18-BB36-9B4D-938F-E4738546E1F3}"/>
                </a:ext>
              </a:extLst>
            </p:cNvPr>
            <p:cNvSpPr/>
            <p:nvPr/>
          </p:nvSpPr>
          <p:spPr>
            <a:xfrm>
              <a:off x="1746282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6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482A8AE-1B5B-3147-90C7-94DA5287D885}"/>
                </a:ext>
              </a:extLst>
            </p:cNvPr>
            <p:cNvSpPr/>
            <p:nvPr/>
          </p:nvSpPr>
          <p:spPr>
            <a:xfrm>
              <a:off x="1861046" y="1685249"/>
              <a:ext cx="49658" cy="954571"/>
            </a:xfrm>
            <a:custGeom>
              <a:avLst/>
              <a:gdLst>
                <a:gd name="connsiteX0" fmla="*/ 24829 w 49658"/>
                <a:gd name="connsiteY0" fmla="*/ 0 h 954571"/>
                <a:gd name="connsiteX1" fmla="*/ 24829 w 49658"/>
                <a:gd name="connsiteY1" fmla="*/ 0 h 954571"/>
                <a:gd name="connsiteX2" fmla="*/ 49659 w 49658"/>
                <a:gd name="connsiteY2" fmla="*/ 24813 h 954571"/>
                <a:gd name="connsiteX3" fmla="*/ 49659 w 49658"/>
                <a:gd name="connsiteY3" fmla="*/ 929759 h 954571"/>
                <a:gd name="connsiteX4" fmla="*/ 24829 w 49658"/>
                <a:gd name="connsiteY4" fmla="*/ 954572 h 954571"/>
                <a:gd name="connsiteX5" fmla="*/ 24829 w 49658"/>
                <a:gd name="connsiteY5" fmla="*/ 954572 h 954571"/>
                <a:gd name="connsiteX6" fmla="*/ 0 w 49658"/>
                <a:gd name="connsiteY6" fmla="*/ 929759 h 954571"/>
                <a:gd name="connsiteX7" fmla="*/ 0 w 49658"/>
                <a:gd name="connsiteY7" fmla="*/ 24669 h 954571"/>
                <a:gd name="connsiteX8" fmla="*/ 24829 w 49658"/>
                <a:gd name="connsiteY8" fmla="*/ 0 h 95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5457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29759"/>
                  </a:lnTo>
                  <a:cubicBezTo>
                    <a:pt x="49659" y="943464"/>
                    <a:pt x="38543" y="954572"/>
                    <a:pt x="24829" y="954572"/>
                  </a:cubicBezTo>
                  <a:lnTo>
                    <a:pt x="24829" y="954572"/>
                  </a:lnTo>
                  <a:cubicBezTo>
                    <a:pt x="11116" y="954572"/>
                    <a:pt x="0" y="943464"/>
                    <a:pt x="0" y="929759"/>
                  </a:cubicBezTo>
                  <a:lnTo>
                    <a:pt x="0" y="24669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272FA99-D06C-814F-A62E-B9E1BAB3CD74}"/>
                </a:ext>
              </a:extLst>
            </p:cNvPr>
            <p:cNvSpPr/>
            <p:nvPr/>
          </p:nvSpPr>
          <p:spPr>
            <a:xfrm>
              <a:off x="1975809" y="1798782"/>
              <a:ext cx="49658" cy="727217"/>
            </a:xfrm>
            <a:custGeom>
              <a:avLst/>
              <a:gdLst>
                <a:gd name="connsiteX0" fmla="*/ 24829 w 49658"/>
                <a:gd name="connsiteY0" fmla="*/ 0 h 727217"/>
                <a:gd name="connsiteX1" fmla="*/ 24829 w 49658"/>
                <a:gd name="connsiteY1" fmla="*/ 0 h 727217"/>
                <a:gd name="connsiteX2" fmla="*/ 49659 w 49658"/>
                <a:gd name="connsiteY2" fmla="*/ 24813 h 727217"/>
                <a:gd name="connsiteX3" fmla="*/ 49659 w 49658"/>
                <a:gd name="connsiteY3" fmla="*/ 702404 h 727217"/>
                <a:gd name="connsiteX4" fmla="*/ 24829 w 49658"/>
                <a:gd name="connsiteY4" fmla="*/ 727217 h 727217"/>
                <a:gd name="connsiteX5" fmla="*/ 24829 w 49658"/>
                <a:gd name="connsiteY5" fmla="*/ 727217 h 727217"/>
                <a:gd name="connsiteX6" fmla="*/ 0 w 49658"/>
                <a:gd name="connsiteY6" fmla="*/ 702404 h 727217"/>
                <a:gd name="connsiteX7" fmla="*/ 0 w 49658"/>
                <a:gd name="connsiteY7" fmla="*/ 24813 h 727217"/>
                <a:gd name="connsiteX8" fmla="*/ 24829 w 49658"/>
                <a:gd name="connsiteY8" fmla="*/ 0 h 72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2721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02404"/>
                  </a:lnTo>
                  <a:cubicBezTo>
                    <a:pt x="49659" y="716109"/>
                    <a:pt x="38543" y="727217"/>
                    <a:pt x="24829" y="727217"/>
                  </a:cubicBezTo>
                  <a:lnTo>
                    <a:pt x="24829" y="727217"/>
                  </a:lnTo>
                  <a:cubicBezTo>
                    <a:pt x="11116" y="727217"/>
                    <a:pt x="0" y="716109"/>
                    <a:pt x="0" y="702404"/>
                  </a:cubicBezTo>
                  <a:lnTo>
                    <a:pt x="0" y="24813"/>
                  </a:lnTo>
                  <a:cubicBezTo>
                    <a:pt x="0" y="11252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6E9FA1F-BD5E-584D-83EF-DB65E1CD5A13}"/>
                </a:ext>
              </a:extLst>
            </p:cNvPr>
            <p:cNvSpPr/>
            <p:nvPr/>
          </p:nvSpPr>
          <p:spPr>
            <a:xfrm>
              <a:off x="2090573" y="1912748"/>
              <a:ext cx="49658" cy="499429"/>
            </a:xfrm>
            <a:custGeom>
              <a:avLst/>
              <a:gdLst>
                <a:gd name="connsiteX0" fmla="*/ 24829 w 49658"/>
                <a:gd name="connsiteY0" fmla="*/ 0 h 499429"/>
                <a:gd name="connsiteX1" fmla="*/ 24829 w 49658"/>
                <a:gd name="connsiteY1" fmla="*/ 0 h 499429"/>
                <a:gd name="connsiteX2" fmla="*/ 49659 w 49658"/>
                <a:gd name="connsiteY2" fmla="*/ 24813 h 499429"/>
                <a:gd name="connsiteX3" fmla="*/ 49659 w 49658"/>
                <a:gd name="connsiteY3" fmla="*/ 474617 h 499429"/>
                <a:gd name="connsiteX4" fmla="*/ 24829 w 49658"/>
                <a:gd name="connsiteY4" fmla="*/ 499430 h 499429"/>
                <a:gd name="connsiteX5" fmla="*/ 24829 w 49658"/>
                <a:gd name="connsiteY5" fmla="*/ 499430 h 499429"/>
                <a:gd name="connsiteX6" fmla="*/ 0 w 49658"/>
                <a:gd name="connsiteY6" fmla="*/ 474617 h 499429"/>
                <a:gd name="connsiteX7" fmla="*/ 0 w 49658"/>
                <a:gd name="connsiteY7" fmla="*/ 24813 h 499429"/>
                <a:gd name="connsiteX8" fmla="*/ 24829 w 49658"/>
                <a:gd name="connsiteY8" fmla="*/ 0 h 49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49942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4617"/>
                  </a:lnTo>
                  <a:cubicBezTo>
                    <a:pt x="49659" y="488322"/>
                    <a:pt x="38543" y="499430"/>
                    <a:pt x="24829" y="499430"/>
                  </a:cubicBezTo>
                  <a:lnTo>
                    <a:pt x="24829" y="499430"/>
                  </a:lnTo>
                  <a:cubicBezTo>
                    <a:pt x="11116" y="499430"/>
                    <a:pt x="0" y="488322"/>
                    <a:pt x="0" y="474617"/>
                  </a:cubicBezTo>
                  <a:lnTo>
                    <a:pt x="0" y="24813"/>
                  </a:lnTo>
                  <a:cubicBezTo>
                    <a:pt x="0" y="11108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</p:grp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8F4C95D-A397-5343-8EE4-537160CE5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371180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FF198AF9-EF4C-A44B-B229-40ED2710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3143603"/>
            <a:ext cx="3486816" cy="48497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40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A917-7371-4D48-8387-F48D8E04A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99097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913EE-E733-F243-BB52-E107DA514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4330702" cy="4315702"/>
          </a:xfrm>
          <a:prstGeom prst="rect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DCBD02D5-1F87-2B44-8737-12CA89C5171D}"/>
              </a:ext>
            </a:extLst>
          </p:cNvPr>
          <p:cNvSpPr/>
          <p:nvPr userDrawn="1"/>
        </p:nvSpPr>
        <p:spPr>
          <a:xfrm>
            <a:off x="0" y="0"/>
            <a:ext cx="4330700" cy="4343400"/>
          </a:xfrm>
          <a:prstGeom prst="diamond">
            <a:avLst/>
          </a:prstGeom>
          <a:solidFill>
            <a:schemeClr val="tx2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9BA80B-0FFF-3544-931F-91EAFCC65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648"/>
            <a:ext cx="4330700" cy="4315702"/>
          </a:xfrm>
          <a:prstGeom prst="diamond">
            <a:avLst/>
          </a:prstGeom>
        </p:spPr>
      </p:pic>
      <p:sp>
        <p:nvSpPr>
          <p:cNvPr id="15" name="Diamond 14">
            <a:extLst>
              <a:ext uri="{FF2B5EF4-FFF2-40B4-BE49-F238E27FC236}">
                <a16:creationId xmlns:a16="http://schemas.microsoft.com/office/drawing/2014/main" id="{FFDCA301-4C45-714F-B488-459C093FF109}"/>
              </a:ext>
            </a:extLst>
          </p:cNvPr>
          <p:cNvSpPr/>
          <p:nvPr userDrawn="1"/>
        </p:nvSpPr>
        <p:spPr>
          <a:xfrm>
            <a:off x="-711488" y="-727993"/>
            <a:ext cx="5744440" cy="5761286"/>
          </a:xfrm>
          <a:prstGeom prst="diamond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B81F636-FA49-634D-A31E-0D0B11CA97E2}"/>
              </a:ext>
            </a:extLst>
          </p:cNvPr>
          <p:cNvSpPr/>
          <p:nvPr userDrawn="1"/>
        </p:nvSpPr>
        <p:spPr>
          <a:xfrm>
            <a:off x="1" y="-19050"/>
            <a:ext cx="4330700" cy="4343400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1A995-C2E2-224F-9F57-C64FD4EFDD03}"/>
              </a:ext>
            </a:extLst>
          </p:cNvPr>
          <p:cNvCxnSpPr/>
          <p:nvPr userDrawn="1"/>
        </p:nvCxnSpPr>
        <p:spPr>
          <a:xfrm flipV="1">
            <a:off x="-387676" y="-123453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6340C6-3779-3D40-9436-2C57866EC365}"/>
              </a:ext>
            </a:extLst>
          </p:cNvPr>
          <p:cNvCxnSpPr/>
          <p:nvPr userDrawn="1"/>
        </p:nvCxnSpPr>
        <p:spPr>
          <a:xfrm flipV="1">
            <a:off x="2160732" y="2293504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E5D40B-A51E-324C-BB04-C96DD1373E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44798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6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8DE4B4-7479-B94A-BD51-E48308DDB4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269051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F6BCD73-8303-A94B-A05D-A683CFEE9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324" y="928839"/>
            <a:ext cx="3486816" cy="167389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algn="ctr">
              <a:lnSpc>
                <a:spcPts val="4880"/>
              </a:lnSpc>
              <a:defRPr sz="4400" b="0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Album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5B8A-5898-4987-9C4B-A4E52EB3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733800" cy="83661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21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kiboy96/spotify-datase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561975"/>
            <a:ext cx="3124200" cy="1600200"/>
          </a:xfrm>
        </p:spPr>
        <p:txBody>
          <a:bodyPr/>
          <a:lstStyle/>
          <a:p>
            <a:r>
              <a:rPr lang="en-US" sz="1800" dirty="0"/>
              <a:t>Spotify</a:t>
            </a:r>
            <a:r>
              <a:rPr lang="en-US" dirty="0"/>
              <a:t> </a:t>
            </a:r>
            <a:br>
              <a:rPr lang="en-US" dirty="0"/>
            </a:br>
            <a:r>
              <a:rPr lang="en-US" sz="1400" dirty="0"/>
              <a:t>Music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611-2757-0848-8EAD-40B6E12C0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300" y="2619375"/>
            <a:ext cx="2324100" cy="207963"/>
          </a:xfrm>
        </p:spPr>
        <p:txBody>
          <a:bodyPr/>
          <a:lstStyle/>
          <a:p>
            <a:r>
              <a:rPr lang="en-US" sz="800" dirty="0"/>
              <a:t>Prathamesh Thite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0634C-CF81-522D-FE41-B06BEC98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28" y="3533775"/>
            <a:ext cx="4350927" cy="790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54A2B-A5C2-8F36-DAC1-1274F006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85" y="1919575"/>
            <a:ext cx="495300" cy="49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6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9DD1B-B4D5-01A1-5F39-53AB1594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053"/>
            <a:ext cx="1669108" cy="25629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EBBCF7-30E8-DA5A-9765-AC91C557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27061"/>
            <a:ext cx="4032250" cy="382514"/>
          </a:xfrm>
        </p:spPr>
        <p:txBody>
          <a:bodyPr/>
          <a:lstStyle/>
          <a:p>
            <a:r>
              <a:rPr lang="en-US" dirty="0"/>
              <a:t>Music Recommendation using K-mean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E9EE2-A4DA-EC26-C5C9-9613CDFA12CA}"/>
              </a:ext>
            </a:extLst>
          </p:cNvPr>
          <p:cNvSpPr txBox="1"/>
          <p:nvPr/>
        </p:nvSpPr>
        <p:spPr>
          <a:xfrm>
            <a:off x="107950" y="381920"/>
            <a:ext cx="40322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music recommendation system is like a friend who suggests songs to you based on what you've listened to before, so you can discover new music that you might like!</a:t>
            </a:r>
          </a:p>
          <a:p>
            <a:r>
              <a:rPr lang="en-US" sz="900" dirty="0">
                <a:solidFill>
                  <a:schemeClr val="bg1"/>
                </a:solidFill>
              </a:rPr>
              <a:t> It uses special algorithms to pick songs that match your tastes.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Based on Elbow method to find optimal k value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We are selecting 5 clusters/ groups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35DB6-C08E-76C7-B489-74E35F7DA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912834"/>
            <a:ext cx="1408142" cy="958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A4637-6F4A-85A4-5CC7-FEED60013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" y="1973931"/>
            <a:ext cx="4032250" cy="1437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FE1B5-A38C-5FD0-94AB-142AC78DA251}"/>
              </a:ext>
            </a:extLst>
          </p:cNvPr>
          <p:cNvSpPr txBox="1"/>
          <p:nvPr/>
        </p:nvSpPr>
        <p:spPr>
          <a:xfrm>
            <a:off x="31750" y="349527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</a:rPr>
              <a:t>When a person selects or listens to a song with high </a:t>
            </a:r>
            <a:r>
              <a:rPr lang="en-US" sz="900" dirty="0" err="1">
                <a:solidFill>
                  <a:schemeClr val="bg1"/>
                </a:solidFill>
              </a:rPr>
              <a:t>dancebility</a:t>
            </a:r>
            <a:r>
              <a:rPr lang="en-US" sz="900" dirty="0">
                <a:solidFill>
                  <a:schemeClr val="bg1"/>
                </a:solidFill>
              </a:rPr>
              <a:t>, energy, valence, and low instrumentation, the algorithm will recommend all other songs from the first group.</a:t>
            </a:r>
          </a:p>
        </p:txBody>
      </p:sp>
    </p:spTree>
    <p:extLst>
      <p:ext uri="{BB962C8B-B14F-4D97-AF65-F5344CB8AC3E}">
        <p14:creationId xmlns:p14="http://schemas.microsoft.com/office/powerpoint/2010/main" val="35572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C3E02D-1441-274E-AD23-4CE0ED5B2B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6477" y="1400175"/>
            <a:ext cx="2667000" cy="228600"/>
          </a:xfrm>
        </p:spPr>
        <p:txBody>
          <a:bodyPr/>
          <a:lstStyle/>
          <a:p>
            <a:r>
              <a:rPr lang="en-US" sz="1400" dirty="0"/>
              <a:t>Wanda &amp; Chelsea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43B38F-EABA-A09D-4F4B-BA8EB2C1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00" y="790575"/>
            <a:ext cx="2874954" cy="990431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87F73-8957-1596-5AAC-1C1C33D4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8094"/>
            <a:ext cx="4330700" cy="7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1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2E20-631B-5A16-5D9B-6CB99B5A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2628900" cy="407987"/>
          </a:xfrm>
        </p:spPr>
        <p:txBody>
          <a:bodyPr/>
          <a:lstStyle/>
          <a:p>
            <a:r>
              <a:rPr lang="en-US" dirty="0"/>
              <a:t>Slides summary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9DD1B-B4D5-01A1-5F39-53AB1594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053"/>
            <a:ext cx="1669108" cy="256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DD5576-5CD7-4EC4-91EA-8CF33C4B1BEE}"/>
              </a:ext>
            </a:extLst>
          </p:cNvPr>
          <p:cNvSpPr txBox="1"/>
          <p:nvPr/>
        </p:nvSpPr>
        <p:spPr>
          <a:xfrm>
            <a:off x="14535" y="434181"/>
            <a:ext cx="4092575" cy="568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</a:rPr>
              <a:t>Source of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</a:rPr>
              <a:t>Data Description and Sample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</a:rPr>
              <a:t>Data Cleaning and Transformation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</a:rPr>
              <a:t>Data Visualization – Tableau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</a:rPr>
              <a:t>Distribution of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</a:rPr>
              <a:t>Hypothesis- 1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</a:rPr>
              <a:t>Hypothesis -2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</a:rPr>
              <a:t>Music Recommendation</a:t>
            </a:r>
            <a:br>
              <a:rPr lang="en-US" sz="1800" dirty="0">
                <a:solidFill>
                  <a:schemeClr val="bg2"/>
                </a:solidFill>
              </a:rPr>
            </a:br>
            <a:br>
              <a:rPr lang="en-US" sz="1800" dirty="0">
                <a:solidFill>
                  <a:schemeClr val="bg2"/>
                </a:solidFill>
              </a:rPr>
            </a:br>
            <a:br>
              <a:rPr lang="en-US" sz="1800" dirty="0">
                <a:solidFill>
                  <a:schemeClr val="bg2"/>
                </a:solidFill>
              </a:rPr>
            </a:br>
            <a:br>
              <a:rPr lang="en-US" sz="1800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9BFBA-3051-7DF5-F1DD-76A8C7B6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" y="618818"/>
            <a:ext cx="728060" cy="351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42310-47DC-0410-1BC6-6E6CEDFB0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85" y="969962"/>
            <a:ext cx="565150" cy="346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D7763-F7BE-7485-EA4F-398D25606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511" y="1445969"/>
            <a:ext cx="869950" cy="346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903448-F469-B52D-BC33-06B500633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148" y="1812579"/>
            <a:ext cx="593413" cy="369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448166-2183-2B79-A61B-A8CEB260B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7593" y="2295726"/>
            <a:ext cx="633387" cy="407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61AD55-1C1F-3D9D-1EE3-F94573800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356" y="2695575"/>
            <a:ext cx="393503" cy="351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C297CB-16F4-0839-69F4-4E1AC34BAB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4632" y="3118746"/>
            <a:ext cx="488950" cy="4386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8E47D8-345D-8891-D3B0-EBC1F8AA7E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4052" y="3439002"/>
            <a:ext cx="913855" cy="59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3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2E20-631B-5A16-5D9B-6CB99B5A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733800" cy="407987"/>
          </a:xfrm>
        </p:spPr>
        <p:txBody>
          <a:bodyPr/>
          <a:lstStyle/>
          <a:p>
            <a:r>
              <a:rPr lang="en-US" dirty="0"/>
              <a:t>Source of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9DD1B-B4D5-01A1-5F39-53AB1594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053"/>
            <a:ext cx="1669108" cy="256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7F28A-399D-E202-F122-20821435A236}"/>
              </a:ext>
            </a:extLst>
          </p:cNvPr>
          <p:cNvSpPr txBox="1"/>
          <p:nvPr/>
        </p:nvSpPr>
        <p:spPr>
          <a:xfrm>
            <a:off x="296389" y="790575"/>
            <a:ext cx="3216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Spotify Dataset | Kaggle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0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9DD1B-B4D5-01A1-5F39-53AB1594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053"/>
            <a:ext cx="1669108" cy="25629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EBBCF7-30E8-DA5A-9765-AC91C557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924300" cy="331787"/>
          </a:xfrm>
        </p:spPr>
        <p:txBody>
          <a:bodyPr/>
          <a:lstStyle/>
          <a:p>
            <a:r>
              <a:rPr lang="en-US" dirty="0"/>
              <a:t>Data Description and Sample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10D9D-D1DF-10E6-C195-599C03515525}"/>
              </a:ext>
            </a:extLst>
          </p:cNvPr>
          <p:cNvSpPr txBox="1"/>
          <p:nvPr/>
        </p:nvSpPr>
        <p:spPr>
          <a:xfrm>
            <a:off x="260350" y="562698"/>
            <a:ext cx="4070350" cy="214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•Beats Per Minute  - The tempo of the song</a:t>
            </a:r>
          </a:p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•Energy - The energy of a song, the higher the value, the more energetic</a:t>
            </a:r>
          </a:p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•Danceability - The higher the value, the easier it is to dance to this song</a:t>
            </a:r>
          </a:p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•</a:t>
            </a:r>
            <a:r>
              <a:rPr lang="en-US" sz="900" dirty="0" err="1">
                <a:solidFill>
                  <a:schemeClr val="bg1"/>
                </a:solidFill>
                <a:latin typeface="Georgia" panose="02040502050405020303" pitchFamily="18" charset="0"/>
              </a:rPr>
              <a:t>Loudiness</a:t>
            </a: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 - The higher the value, the louder the song</a:t>
            </a:r>
          </a:p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• Liveliness - The higher the value, the more likely the song is a live recording</a:t>
            </a:r>
          </a:p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•Valence - The higher the value, the more positive mood for the song</a:t>
            </a:r>
          </a:p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•Length - The duration of the song </a:t>
            </a:r>
          </a:p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•</a:t>
            </a:r>
            <a:r>
              <a:rPr lang="en-US" sz="900" dirty="0" err="1">
                <a:solidFill>
                  <a:schemeClr val="bg1"/>
                </a:solidFill>
                <a:latin typeface="Georgia" panose="02040502050405020303" pitchFamily="18" charset="0"/>
              </a:rPr>
              <a:t>Acousticness</a:t>
            </a: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 - The higher the value the more acoustic the song is •</a:t>
            </a:r>
            <a:r>
              <a:rPr lang="en-US" sz="900" dirty="0" err="1">
                <a:solidFill>
                  <a:schemeClr val="bg1"/>
                </a:solidFill>
                <a:latin typeface="Georgia" panose="02040502050405020303" pitchFamily="18" charset="0"/>
              </a:rPr>
              <a:t>Speechiness</a:t>
            </a:r>
            <a:r>
              <a:rPr lang="en-US" sz="900" dirty="0">
                <a:solidFill>
                  <a:schemeClr val="bg1"/>
                </a:solidFill>
                <a:latin typeface="Georgia" panose="02040502050405020303" pitchFamily="18" charset="0"/>
              </a:rPr>
              <a:t> - The higher the value the more spoken word the song contains •Popularity- The higher the value the more popular the song </a:t>
            </a:r>
          </a:p>
        </p:txBody>
      </p:sp>
    </p:spTree>
    <p:extLst>
      <p:ext uri="{BB962C8B-B14F-4D97-AF65-F5344CB8AC3E}">
        <p14:creationId xmlns:p14="http://schemas.microsoft.com/office/powerpoint/2010/main" val="164491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9DD1B-B4D5-01A1-5F39-53AB1594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053"/>
            <a:ext cx="1669108" cy="25629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EBBCF7-30E8-DA5A-9765-AC91C557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Transformation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53BA6-825D-9299-5BF7-CE548A7B3442}"/>
              </a:ext>
            </a:extLst>
          </p:cNvPr>
          <p:cNvSpPr txBox="1"/>
          <p:nvPr/>
        </p:nvSpPr>
        <p:spPr>
          <a:xfrm>
            <a:off x="184150" y="743634"/>
            <a:ext cx="403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Removed the redundant columns such as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Transformed the column names to make it easier to understand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Converting m/s into Minutes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Made buckets for minutes in Python (example 0-3,3-6 </a:t>
            </a:r>
            <a:r>
              <a:rPr lang="en-US" sz="1100" dirty="0" err="1">
                <a:solidFill>
                  <a:schemeClr val="bg1"/>
                </a:solidFill>
              </a:rPr>
              <a:t>etc</a:t>
            </a:r>
            <a:r>
              <a:rPr lang="en-US" sz="1100" dirty="0">
                <a:solidFill>
                  <a:schemeClr val="bg1"/>
                </a:solidFill>
              </a:rPr>
              <a:t>) by defining function in Python(</a:t>
            </a:r>
            <a:r>
              <a:rPr lang="en-US" sz="1100" dirty="0" err="1">
                <a:solidFill>
                  <a:schemeClr val="bg1"/>
                </a:solidFill>
              </a:rPr>
              <a:t>get_minutes_bucket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9DD1B-B4D5-01A1-5F39-53AB1594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053"/>
            <a:ext cx="1669108" cy="25629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EBBCF7-30E8-DA5A-9765-AC91C557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733800" cy="331787"/>
          </a:xfrm>
        </p:spPr>
        <p:txBody>
          <a:bodyPr/>
          <a:lstStyle/>
          <a:p>
            <a:r>
              <a:rPr lang="en-US" dirty="0"/>
              <a:t>Data Visualization - Tableau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DDFBC-B201-001F-B94E-A517BC0D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638176"/>
            <a:ext cx="4267200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9DD1B-B4D5-01A1-5F39-53AB1594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053"/>
            <a:ext cx="1669108" cy="25629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EBBCF7-30E8-DA5A-9765-AC91C557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103897"/>
            <a:ext cx="3733800" cy="484187"/>
          </a:xfrm>
        </p:spPr>
        <p:txBody>
          <a:bodyPr/>
          <a:lstStyle/>
          <a:p>
            <a:r>
              <a:rPr lang="en-US" dirty="0"/>
              <a:t>Distribution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227E5-3E4D-BDA9-3E80-2D4821C4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8" y="638175"/>
            <a:ext cx="4166384" cy="2590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98838F-C84B-5C92-B998-943E57391EDE}"/>
              </a:ext>
            </a:extLst>
          </p:cNvPr>
          <p:cNvCxnSpPr/>
          <p:nvPr/>
        </p:nvCxnSpPr>
        <p:spPr>
          <a:xfrm flipV="1">
            <a:off x="488950" y="942975"/>
            <a:ext cx="0" cy="838200"/>
          </a:xfrm>
          <a:prstGeom prst="line">
            <a:avLst/>
          </a:prstGeom>
          <a:ln w="3175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73D159-C0D1-DC71-3280-41144DE15CE3}"/>
              </a:ext>
            </a:extLst>
          </p:cNvPr>
          <p:cNvCxnSpPr>
            <a:cxnSpLocks/>
          </p:cNvCxnSpPr>
          <p:nvPr/>
        </p:nvCxnSpPr>
        <p:spPr>
          <a:xfrm flipV="1">
            <a:off x="2851150" y="2162175"/>
            <a:ext cx="0" cy="914400"/>
          </a:xfrm>
          <a:prstGeom prst="line">
            <a:avLst/>
          </a:prstGeom>
          <a:ln w="3175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FAE26-1733-0CB3-7998-C228F70AB48B}"/>
              </a:ext>
            </a:extLst>
          </p:cNvPr>
          <p:cNvCxnSpPr>
            <a:cxnSpLocks/>
          </p:cNvCxnSpPr>
          <p:nvPr/>
        </p:nvCxnSpPr>
        <p:spPr>
          <a:xfrm flipV="1">
            <a:off x="1708150" y="790575"/>
            <a:ext cx="0" cy="914400"/>
          </a:xfrm>
          <a:prstGeom prst="line">
            <a:avLst/>
          </a:prstGeom>
          <a:ln w="3175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7A7B30-287A-53AA-89EA-CFA6E39F2C5A}"/>
              </a:ext>
            </a:extLst>
          </p:cNvPr>
          <p:cNvCxnSpPr>
            <a:cxnSpLocks/>
          </p:cNvCxnSpPr>
          <p:nvPr/>
        </p:nvCxnSpPr>
        <p:spPr>
          <a:xfrm flipV="1">
            <a:off x="2774950" y="790575"/>
            <a:ext cx="0" cy="914400"/>
          </a:xfrm>
          <a:prstGeom prst="line">
            <a:avLst/>
          </a:prstGeom>
          <a:ln w="3175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3F5C93A-4E90-5575-3AB2-24A297B4F6E1}"/>
              </a:ext>
            </a:extLst>
          </p:cNvPr>
          <p:cNvCxnSpPr>
            <a:cxnSpLocks/>
          </p:cNvCxnSpPr>
          <p:nvPr/>
        </p:nvCxnSpPr>
        <p:spPr>
          <a:xfrm flipV="1">
            <a:off x="336550" y="2162175"/>
            <a:ext cx="0" cy="838200"/>
          </a:xfrm>
          <a:prstGeom prst="line">
            <a:avLst/>
          </a:prstGeom>
          <a:ln w="3175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FC06C93-C16C-6106-7BE2-09408D8F0232}"/>
              </a:ext>
            </a:extLst>
          </p:cNvPr>
          <p:cNvSpPr txBox="1"/>
          <p:nvPr/>
        </p:nvSpPr>
        <p:spPr>
          <a:xfrm>
            <a:off x="82158" y="3277847"/>
            <a:ext cx="414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As we can see, the distribution of Popularity, data is right-skewed (left side in plot). We can infer that gaining popularity is difficult, and the bar sizes get smaller as we move to the right, indicating that only a few songs are becoming popular.</a:t>
            </a:r>
          </a:p>
        </p:txBody>
      </p:sp>
    </p:spTree>
    <p:extLst>
      <p:ext uri="{BB962C8B-B14F-4D97-AF65-F5344CB8AC3E}">
        <p14:creationId xmlns:p14="http://schemas.microsoft.com/office/powerpoint/2010/main" val="138359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9DD1B-B4D5-01A1-5F39-53AB1594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053"/>
            <a:ext cx="1669108" cy="25629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EBBCF7-30E8-DA5A-9765-AC91C557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230188"/>
            <a:ext cx="4222750" cy="407987"/>
          </a:xfrm>
        </p:spPr>
        <p:txBody>
          <a:bodyPr/>
          <a:lstStyle/>
          <a:p>
            <a:r>
              <a:rPr lang="en-US" sz="900" dirty="0"/>
              <a:t>Hypothesis-1</a:t>
            </a:r>
            <a:br>
              <a:rPr lang="en-US" sz="900" dirty="0"/>
            </a:br>
            <a:r>
              <a:rPr lang="en-US" sz="900" dirty="0"/>
              <a:t>Longer the Duration of the song, less the popularity of the song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9367C-74A7-1A29-B11B-DB33263A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714375"/>
            <a:ext cx="40386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0C556-B3B5-447F-15FF-826CA388E9EB}"/>
              </a:ext>
            </a:extLst>
          </p:cNvPr>
          <p:cNvSpPr txBox="1"/>
          <p:nvPr/>
        </p:nvSpPr>
        <p:spPr>
          <a:xfrm>
            <a:off x="103871" y="3372327"/>
            <a:ext cx="408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Based on the plot, we can see as the duration of the song is more, popularity also decreases.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Also, to prove this hypothesis, the p-value is 0.016 which is less than 0.05 and hence we can assume that the longer the duration of the song, the less the popularity of the song</a:t>
            </a:r>
          </a:p>
        </p:txBody>
      </p:sp>
    </p:spTree>
    <p:extLst>
      <p:ext uri="{BB962C8B-B14F-4D97-AF65-F5344CB8AC3E}">
        <p14:creationId xmlns:p14="http://schemas.microsoft.com/office/powerpoint/2010/main" val="65583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69DD1B-B4D5-01A1-5F39-53AB1594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053"/>
            <a:ext cx="1669108" cy="25629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EBBCF7-30E8-DA5A-9765-AC91C557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230188"/>
            <a:ext cx="4222750" cy="407987"/>
          </a:xfrm>
        </p:spPr>
        <p:txBody>
          <a:bodyPr/>
          <a:lstStyle/>
          <a:p>
            <a:r>
              <a:rPr lang="en-US" sz="900" dirty="0"/>
              <a:t>Hypothesis-2</a:t>
            </a:r>
            <a:br>
              <a:rPr lang="en-US" sz="900" dirty="0"/>
            </a:br>
            <a:r>
              <a:rPr lang="en-US" sz="900" dirty="0"/>
              <a:t>Popularity of the song depends on energy, tempo, and other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0C556-B3B5-447F-15FF-826CA388E9EB}"/>
              </a:ext>
            </a:extLst>
          </p:cNvPr>
          <p:cNvSpPr txBox="1"/>
          <p:nvPr/>
        </p:nvSpPr>
        <p:spPr>
          <a:xfrm>
            <a:off x="90750" y="3088736"/>
            <a:ext cx="408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As none of the factors are associated with popularity because all variables are less correlated with all factors.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Some of the correlated factors are energy and loudness.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We can infer that when the loudness of the song is higher, it becomes a more energetic song.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There is a negative correlation between energy and acoustics: the more acoustic value in a song, the less energetic the song 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24B18-9E9D-CF28-66F0-DE00957D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638175"/>
            <a:ext cx="3541606" cy="23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97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DM ">
      <a:dk1>
        <a:srgbClr val="000000"/>
      </a:dk1>
      <a:lt1>
        <a:srgbClr val="FFFFFF"/>
      </a:lt1>
      <a:dk2>
        <a:srgbClr val="070029"/>
      </a:dk2>
      <a:lt2>
        <a:srgbClr val="FFFFFF"/>
      </a:lt2>
      <a:accent1>
        <a:srgbClr val="AF2662"/>
      </a:accent1>
      <a:accent2>
        <a:srgbClr val="070029"/>
      </a:accent2>
      <a:accent3>
        <a:srgbClr val="5DEC7D"/>
      </a:accent3>
      <a:accent4>
        <a:srgbClr val="54F1F1"/>
      </a:accent4>
      <a:accent5>
        <a:srgbClr val="604CB3"/>
      </a:accent5>
      <a:accent6>
        <a:srgbClr val="44A4EC"/>
      </a:accent6>
      <a:hlink>
        <a:srgbClr val="AF2662"/>
      </a:hlink>
      <a:folHlink>
        <a:srgbClr val="5DEC7D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41386_win32_fixed" id="{9A273A9F-75E5-4420-B4F1-CA4C853792CE}" vid="{47A6181D-EF03-4B04-BBB9-E69A661507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7F3F092-B3DB-46A6-9B39-903C07D9D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B4906B-650F-42CF-8D9E-73720FF671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1C4151-45CB-4190-B742-D43C649B93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EDM album covers</Template>
  <TotalTime>719</TotalTime>
  <Words>565</Words>
  <Application>Microsoft Office PowerPoint</Application>
  <PresentationFormat>Custom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Garamond</vt:lpstr>
      <vt:lpstr>Georgia</vt:lpstr>
      <vt:lpstr>Sagona Book</vt:lpstr>
      <vt:lpstr>Speak Pro</vt:lpstr>
      <vt:lpstr>Office Theme</vt:lpstr>
      <vt:lpstr>Spotify  Music Data Analysis</vt:lpstr>
      <vt:lpstr>Slides summary        </vt:lpstr>
      <vt:lpstr>Source of Dataset</vt:lpstr>
      <vt:lpstr>Data Description and Sample data </vt:lpstr>
      <vt:lpstr>Data Cleaning and Transformation</vt:lpstr>
      <vt:lpstr>Data Visualization - Tableau</vt:lpstr>
      <vt:lpstr>Distribution of Data</vt:lpstr>
      <vt:lpstr>Hypothesis-1 Longer the Duration of the song, less the popularity of the song</vt:lpstr>
      <vt:lpstr>Hypothesis-2 Popularity of the song depends on energy, tempo, and other factors</vt:lpstr>
      <vt:lpstr>Music Recommendation using K-mean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 Music Data Analysis</dc:title>
  <dc:creator>Prathamesh Thite</dc:creator>
  <cp:lastModifiedBy>Prathamesh Thite</cp:lastModifiedBy>
  <cp:revision>2</cp:revision>
  <dcterms:created xsi:type="dcterms:W3CDTF">2023-03-05T17:32:02Z</dcterms:created>
  <dcterms:modified xsi:type="dcterms:W3CDTF">2023-03-06T05:38:19Z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